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17"/>
  </p:notesMasterIdLst>
  <p:sldIdLst>
    <p:sldId id="391" r:id="rId2"/>
    <p:sldId id="366" r:id="rId3"/>
    <p:sldId id="427" r:id="rId4"/>
    <p:sldId id="428" r:id="rId5"/>
    <p:sldId id="433" r:id="rId6"/>
    <p:sldId id="434" r:id="rId7"/>
    <p:sldId id="429" r:id="rId8"/>
    <p:sldId id="435" r:id="rId9"/>
    <p:sldId id="430" r:id="rId10"/>
    <p:sldId id="436" r:id="rId11"/>
    <p:sldId id="431" r:id="rId12"/>
    <p:sldId id="437" r:id="rId13"/>
    <p:sldId id="432" r:id="rId14"/>
    <p:sldId id="438" r:id="rId15"/>
    <p:sldId id="353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F3300"/>
    <a:srgbClr val="0040C0"/>
    <a:srgbClr val="CED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DEABC1-FB5C-4E22-A526-04D8F3ED3EF6}">
  <a:tblStyle styleId="{34DEABC1-FB5C-4E22-A526-04D8F3ED3EF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70" autoAdjust="0"/>
  </p:normalViewPr>
  <p:slideViewPr>
    <p:cSldViewPr snapToGrid="0">
      <p:cViewPr varScale="1">
        <p:scale>
          <a:sx n="93" d="100"/>
          <a:sy n="93" d="100"/>
        </p:scale>
        <p:origin x="72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393974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6603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953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4.bp.blogspot.com/-PHHcBwWXjUk/VhPHXIRyarI/AAAAAAAAH4g/kJcN50D6GyU/s1600-r/UAE-case-study-pic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30226"/>
            <a:ext cx="9144000" cy="517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9"/>
          <p:cNvSpPr/>
          <p:nvPr/>
        </p:nvSpPr>
        <p:spPr>
          <a:xfrm>
            <a:off x="0" y="-30226"/>
            <a:ext cx="9170415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761207" y="747750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1 column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static1.squarespace.com/static/545ca278e4b06e0eec9ccf16/t/54606c90e4b0f79db695d795/1415605398870/iStock_000027752973_Large.jpg?format=1500w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50" y="0"/>
            <a:ext cx="9144150" cy="516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 22"/>
          <p:cNvSpPr/>
          <p:nvPr/>
        </p:nvSpPr>
        <p:spPr>
          <a:xfrm>
            <a:off x="-15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9106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latestwall.com/images/wallpaper/china-shanghai-bridge-road-city-night-lights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0" y="-12752"/>
            <a:ext cx="9158731" cy="51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1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" name="Shape 19"/>
          <p:cNvSpPr/>
          <p:nvPr userDrawn="1"/>
        </p:nvSpPr>
        <p:spPr>
          <a:xfrm>
            <a:off x="0" y="1781174"/>
            <a:ext cx="9149356" cy="1746301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6804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640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" name="Shape 32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5574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latestwall.com/images/wallpaper/china-shanghai-bridge-road-city-night-lights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0" y="-12752"/>
            <a:ext cx="9158731" cy="51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9"/>
          <p:cNvSpPr/>
          <p:nvPr userDrawn="1"/>
        </p:nvSpPr>
        <p:spPr>
          <a:xfrm>
            <a:off x="-1" y="-12752"/>
            <a:ext cx="9158881" cy="5181752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001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5429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79" r:id="rId3"/>
    <p:sldLayoutId id="2147483672" r:id="rId4"/>
    <p:sldLayoutId id="2147483674" r:id="rId5"/>
    <p:sldLayoutId id="2147483675" r:id="rId6"/>
    <p:sldLayoutId id="2147483680" r:id="rId7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1.png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s://static.pexels.com/photos/1828/city-cars-road-traffic.jp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9144000" cy="5141244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4"/>
            <a:r>
              <a:rPr lang="es-ES" sz="1600" dirty="0" smtClean="0"/>
              <a:t>	</a:t>
            </a:r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7"/>
            <a:endParaRPr lang="es-ES" sz="1600" b="1" dirty="0" smtClean="0"/>
          </a:p>
          <a:p>
            <a:pPr lvl="7"/>
            <a:r>
              <a:rPr lang="es-ES" sz="1600" b="1" dirty="0"/>
              <a:t>	</a:t>
            </a:r>
            <a:r>
              <a:rPr lang="es-ES" sz="1600" b="1" dirty="0" smtClean="0"/>
              <a:t>DAVID </a:t>
            </a:r>
            <a:r>
              <a:rPr lang="es-ES" sz="1600" b="1" dirty="0"/>
              <a:t>MORENO </a:t>
            </a:r>
            <a:r>
              <a:rPr lang="es-ES" sz="1600" b="1" dirty="0" err="1"/>
              <a:t>MORENO</a:t>
            </a:r>
            <a:endParaRPr lang="es-ES" sz="1600" b="1" dirty="0"/>
          </a:p>
          <a:p>
            <a:pPr lvl="7"/>
            <a:r>
              <a:rPr lang="es-ES" sz="1600" b="1" dirty="0" smtClean="0"/>
              <a:t>	FERNANDO </a:t>
            </a:r>
            <a:r>
              <a:rPr lang="es-ES" sz="1600" b="1" dirty="0"/>
              <a:t>DONAIRE GARCÍA</a:t>
            </a:r>
          </a:p>
          <a:p>
            <a:pPr lvl="7"/>
            <a:r>
              <a:rPr lang="es-ES" sz="1600" b="1" dirty="0" smtClean="0"/>
              <a:t>	SORIN GAVRILA</a:t>
            </a:r>
          </a:p>
          <a:p>
            <a:pPr lvl="7"/>
            <a:endParaRPr lang="es-ES" sz="1600" b="1" dirty="0"/>
          </a:p>
          <a:p>
            <a:pPr lvl="7"/>
            <a:r>
              <a:rPr lang="es-ES" sz="1600" b="1" dirty="0" smtClean="0"/>
              <a:t>	</a:t>
            </a:r>
            <a:r>
              <a:rPr lang="es-ES" sz="11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DESARROLLO </a:t>
            </a:r>
            <a:r>
              <a:rPr lang="es-E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EMERGENTES</a:t>
            </a:r>
          </a:p>
          <a:p>
            <a:pPr lvl="7"/>
            <a:r>
              <a:rPr lang="es-ES" sz="11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	GRADO </a:t>
            </a:r>
            <a:r>
              <a:rPr lang="es-E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SISTEMAS DE LA INFORMACIÓN</a:t>
            </a:r>
          </a:p>
          <a:p>
            <a:pPr lvl="7"/>
            <a:r>
              <a:rPr lang="es-ES" sz="11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	2015/2016</a:t>
            </a:r>
            <a:endParaRPr lang="en" sz="1100" dirty="0">
              <a:solidFill>
                <a:schemeClr val="accent1">
                  <a:lumMod val="60000"/>
                  <a:lumOff val="40000"/>
                </a:schemeClr>
              </a:solidFill>
              <a:sym typeface="Muli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864508" y="1168401"/>
            <a:ext cx="5608320" cy="15684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s-ES" sz="5400" dirty="0" smtClean="0">
                <a:solidFill>
                  <a:schemeClr val="bg1"/>
                </a:solidFill>
              </a:rPr>
              <a:t>Grupo 6:</a:t>
            </a:r>
            <a:br>
              <a:rPr lang="es-ES" sz="5400" dirty="0" smtClean="0">
                <a:solidFill>
                  <a:schemeClr val="bg1"/>
                </a:solidFill>
              </a:rPr>
            </a:br>
            <a:r>
              <a:rPr lang="es-ES" sz="5400" dirty="0" smtClean="0">
                <a:solidFill>
                  <a:schemeClr val="bg1"/>
                </a:solidFill>
              </a:rPr>
              <a:t>IoT-TG3</a:t>
            </a:r>
            <a:endParaRPr lang="en" sz="5400" dirty="0">
              <a:solidFill>
                <a:schemeClr val="bg1"/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685" y="44334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443" y="4421501"/>
            <a:ext cx="856344" cy="5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807" y="4421501"/>
            <a:ext cx="592010" cy="5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7990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DIAGRAMA FUNCIONAMIENTO R</a:t>
            </a:r>
            <a:r>
              <a:rPr lang="es-ES" dirty="0" smtClean="0"/>
              <a:t>APSBERRY</a:t>
            </a:r>
            <a:endParaRPr lang="es-ES" dirty="0"/>
          </a:p>
        </p:txBody>
      </p:sp>
      <p:pic>
        <p:nvPicPr>
          <p:cNvPr id="3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009123"/>
              </p:ext>
            </p:extLst>
          </p:nvPr>
        </p:nvGraphicFramePr>
        <p:xfrm>
          <a:off x="578069" y="2257425"/>
          <a:ext cx="3838575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r:id="rId4" imgW="3838687" imgH="2886095" progId="Visio.Drawing.15">
                  <p:embed/>
                </p:oleObj>
              </mc:Choice>
              <mc:Fallback>
                <p:oleObj r:id="rId4" imgW="3838687" imgH="2886095" progId="Visio.Drawing.15">
                  <p:embed/>
                  <p:pic>
                    <p:nvPicPr>
                      <p:cNvPr id="7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069" y="2257425"/>
                        <a:ext cx="3838575" cy="288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78069" y="10269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504214"/>
              </p:ext>
            </p:extLst>
          </p:nvPr>
        </p:nvGraphicFramePr>
        <p:xfrm>
          <a:off x="578069" y="1026954"/>
          <a:ext cx="54006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" r:id="rId6" imgW="10201118" imgH="2019406" progId="Visio.Drawing.15">
                  <p:embed/>
                </p:oleObj>
              </mc:Choice>
              <mc:Fallback>
                <p:oleObj r:id="rId6" imgW="10201118" imgH="201940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069" y="1026954"/>
                        <a:ext cx="5400675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 flipV="1">
            <a:off x="6247650" y="-326134"/>
            <a:ext cx="71311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24408"/>
              </p:ext>
            </p:extLst>
          </p:nvPr>
        </p:nvGraphicFramePr>
        <p:xfrm>
          <a:off x="6247650" y="769286"/>
          <a:ext cx="2129842" cy="4343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" r:id="rId8" imgW="2667179" imgH="5438848" progId="Visio.Drawing.15">
                  <p:embed/>
                </p:oleObj>
              </mc:Choice>
              <mc:Fallback>
                <p:oleObj r:id="rId8" imgW="2667179" imgH="5438848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7650" y="769286"/>
                        <a:ext cx="2129842" cy="43433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545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Requisitos Funcionales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05 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26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b="1" i="0" dirty="0" smtClean="0"/>
              <a:t>DEMO TIME</a:t>
            </a:r>
            <a:endParaRPr lang="es-ES" b="1" i="0" dirty="0"/>
          </a:p>
        </p:txBody>
      </p:sp>
    </p:spTree>
    <p:extLst>
      <p:ext uri="{BB962C8B-B14F-4D97-AF65-F5344CB8AC3E}">
        <p14:creationId xmlns:p14="http://schemas.microsoft.com/office/powerpoint/2010/main" val="356010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Requisitos Funcionales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DEMO time</a:t>
            </a: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0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COMPARATIVA</a:t>
            </a:r>
            <a:endParaRPr lang="es-ES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40678"/>
              </p:ext>
            </p:extLst>
          </p:nvPr>
        </p:nvGraphicFramePr>
        <p:xfrm>
          <a:off x="157655" y="721525"/>
          <a:ext cx="8597461" cy="4340848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043574">
                  <a:extLst>
                    <a:ext uri="{9D8B030D-6E8A-4147-A177-3AD203B41FA5}">
                      <a16:colId xmlns:a16="http://schemas.microsoft.com/office/drawing/2014/main" xmlns="" val="3597581131"/>
                    </a:ext>
                  </a:extLst>
                </a:gridCol>
                <a:gridCol w="3334740">
                  <a:extLst>
                    <a:ext uri="{9D8B030D-6E8A-4147-A177-3AD203B41FA5}">
                      <a16:colId xmlns:a16="http://schemas.microsoft.com/office/drawing/2014/main" xmlns="" val="2794239979"/>
                    </a:ext>
                  </a:extLst>
                </a:gridCol>
                <a:gridCol w="3219147">
                  <a:extLst>
                    <a:ext uri="{9D8B030D-6E8A-4147-A177-3AD203B41FA5}">
                      <a16:colId xmlns:a16="http://schemas.microsoft.com/office/drawing/2014/main" xmlns="" val="479015625"/>
                    </a:ext>
                  </a:extLst>
                </a:gridCol>
              </a:tblGrid>
              <a:tr h="194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</a:rPr>
                        <a:t>CRITERIOS</a:t>
                      </a:r>
                      <a:endParaRPr lang="es-ES" sz="14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</a:rPr>
                        <a:t>ARDUINO</a:t>
                      </a:r>
                      <a:endParaRPr lang="es-ES" sz="14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</a:rPr>
                        <a:t>RASPBERRY</a:t>
                      </a:r>
                      <a:endParaRPr lang="es-ES" sz="14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:a16="http://schemas.microsoft.com/office/drawing/2014/main" xmlns="" val="4014133242"/>
                  </a:ext>
                </a:extLst>
              </a:tr>
              <a:tr h="207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Documentación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5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páginas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web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 páginas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web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:a16="http://schemas.microsoft.com/office/drawing/2014/main" xmlns="" val="1766976598"/>
                  </a:ext>
                </a:extLst>
              </a:tr>
              <a:tr h="2102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Horas empleadas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20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Horas +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5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Horas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= </a:t>
                      </a:r>
                      <a:r>
                        <a:rPr lang="es-ES" sz="1200" b="1" dirty="0" smtClean="0">
                          <a:solidFill>
                            <a:schemeClr val="bg1"/>
                          </a:solidFill>
                          <a:effectLst/>
                        </a:rPr>
                        <a:t>25 </a:t>
                      </a: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Horas</a:t>
                      </a:r>
                      <a:endParaRPr lang="es-ES" sz="1200" b="1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30 Horas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+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5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Horas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= </a:t>
                      </a:r>
                      <a:r>
                        <a:rPr lang="es-ES" sz="1200" b="1" dirty="0" smtClean="0">
                          <a:solidFill>
                            <a:schemeClr val="bg1"/>
                          </a:solidFill>
                          <a:effectLst/>
                        </a:rPr>
                        <a:t>35 </a:t>
                      </a: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Horas</a:t>
                      </a:r>
                      <a:endParaRPr lang="es-ES" sz="1200" b="1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:a16="http://schemas.microsoft.com/office/drawing/2014/main" xmlns="" val="2554563091"/>
                  </a:ext>
                </a:extLst>
              </a:tr>
              <a:tr h="1891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Líneas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de código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866775" algn="l"/>
                        </a:tabLs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62 líneas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+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203 líneas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= </a:t>
                      </a: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265 líneas</a:t>
                      </a:r>
                      <a:endParaRPr lang="es-ES" sz="1200" b="1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866775" algn="l"/>
                        </a:tabLs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45 líneas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+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203 líneas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= </a:t>
                      </a: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248 líneas</a:t>
                      </a:r>
                      <a:endParaRPr lang="es-ES" sz="1200" b="1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:a16="http://schemas.microsoft.com/office/drawing/2014/main" xmlns="" val="56652934"/>
                  </a:ext>
                </a:extLst>
              </a:tr>
              <a:tr h="1786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Peso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del programa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2 Kb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+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6 Kb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= </a:t>
                      </a: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8 Kb</a:t>
                      </a:r>
                      <a:endParaRPr lang="es-ES" sz="1200" b="1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2 Kb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+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6 Kb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= </a:t>
                      </a: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8 Kb</a:t>
                      </a:r>
                      <a:endParaRPr lang="es-ES" sz="1200" b="1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:a16="http://schemas.microsoft.com/office/drawing/2014/main" xmlns="" val="1644682497"/>
                  </a:ext>
                </a:extLst>
              </a:tr>
              <a:tr h="2280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Tiempo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de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arranque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 segundos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30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segundos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:a16="http://schemas.microsoft.com/office/drawing/2014/main" xmlns="" val="986307482"/>
                  </a:ext>
                </a:extLst>
              </a:tr>
              <a:tr h="4164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Tiempo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verificación configuración Ethernet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 segundos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 segundos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:a16="http://schemas.microsoft.com/office/drawing/2014/main" xmlns="" val="3802957308"/>
                  </a:ext>
                </a:extLst>
              </a:tr>
              <a:tr h="5885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Rendimiento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en cuanto a funcionamiento interrumpido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 (Se resetea con un botón)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 (Se resetea conectándose por consola para reiniciar la interfaz o el sistema operativo)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:a16="http://schemas.microsoft.com/office/drawing/2014/main" xmlns="" val="2649408640"/>
                  </a:ext>
                </a:extLst>
              </a:tr>
              <a:tr h="5885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Rendimiento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en cuanto a funcionamiento ininterrumpido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 (No se han detectado problemas de conexión)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 (No se han detectado problemas de conexión)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:a16="http://schemas.microsoft.com/office/drawing/2014/main" xmlns="" val="2976129621"/>
                  </a:ext>
                </a:extLst>
              </a:tr>
              <a:tr h="3993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Recursos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necesarios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</a:rPr>
                        <a:t>Placa Arduino, Ethernet Shield, Caudalímetro, Ordenador, Servidor web</a:t>
                      </a:r>
                      <a:endParaRPr lang="es-ES" sz="120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</a:rPr>
                        <a:t>Placa Raspberry, Caudalímetro, Ordenador, Servidor web</a:t>
                      </a:r>
                      <a:endParaRPr lang="es-ES" sz="120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:a16="http://schemas.microsoft.com/office/drawing/2014/main" xmlns="" val="1676661331"/>
                  </a:ext>
                </a:extLst>
              </a:tr>
              <a:tr h="4099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Precio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26€ (</a:t>
                      </a:r>
                      <a:r>
                        <a:rPr lang="es-ES" sz="1200" dirty="0" err="1">
                          <a:solidFill>
                            <a:schemeClr val="bg1"/>
                          </a:solidFill>
                          <a:effectLst/>
                        </a:rPr>
                        <a:t>Arduino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) + 9€ (Ethernet </a:t>
                      </a:r>
                      <a:r>
                        <a:rPr lang="es-ES" sz="1200" dirty="0" err="1">
                          <a:solidFill>
                            <a:schemeClr val="bg1"/>
                          </a:solidFill>
                          <a:effectLst/>
                        </a:rPr>
                        <a:t>Shield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) + 8€ (</a:t>
                      </a:r>
                      <a:r>
                        <a:rPr lang="es-ES" sz="1200" dirty="0" err="1">
                          <a:solidFill>
                            <a:schemeClr val="bg1"/>
                          </a:solidFill>
                          <a:effectLst/>
                        </a:rPr>
                        <a:t>Caudalímetro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) = </a:t>
                      </a: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43€</a:t>
                      </a:r>
                      <a:endParaRPr lang="es-ES" sz="1200" b="1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35€ (</a:t>
                      </a:r>
                      <a:r>
                        <a:rPr lang="es-ES" sz="1200" dirty="0" err="1">
                          <a:solidFill>
                            <a:schemeClr val="bg1"/>
                          </a:solidFill>
                          <a:effectLst/>
                        </a:rPr>
                        <a:t>Raspberry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) + 8€ (</a:t>
                      </a:r>
                      <a:r>
                        <a:rPr lang="es-ES" sz="1200" dirty="0" err="1">
                          <a:solidFill>
                            <a:schemeClr val="bg1"/>
                          </a:solidFill>
                          <a:effectLst/>
                        </a:rPr>
                        <a:t>Caudalímetro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) = </a:t>
                      </a: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43€</a:t>
                      </a:r>
                      <a:endParaRPr lang="es-ES" sz="1200" b="1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:a16="http://schemas.microsoft.com/office/drawing/2014/main" xmlns="" val="1851734910"/>
                  </a:ext>
                </a:extLst>
              </a:tr>
              <a:tr h="6726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Espacio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físico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68,58mmx53,34mm (Arduino) + 70mmx52mmx25mm (Ethernet Shield) + 62mmx35,99mmx 36mm (Caudalímetro)</a:t>
                      </a:r>
                      <a:endParaRPr lang="es-ES" sz="120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85,60mmx56mm (Raspberry) + 62mmx35,99mmx 36mm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(Caudalimetro)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:a16="http://schemas.microsoft.com/office/drawing/2014/main" xmlns="" val="3275227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1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4800" dirty="0" smtClean="0"/>
              <a:t>GRACIAS</a:t>
            </a:r>
            <a:br>
              <a:rPr lang="en" sz="4800" dirty="0" smtClean="0"/>
            </a:br>
            <a:r>
              <a:rPr lang="en" dirty="0"/>
              <a:t/>
            </a:r>
            <a:br>
              <a:rPr lang="en" dirty="0"/>
            </a:br>
            <a:r>
              <a:rPr lang="es-ES" sz="1800" dirty="0" smtClean="0"/>
              <a:t>¿DUDAS Y PREGUNTAS?</a:t>
            </a:r>
            <a:endParaRPr lang="en" sz="1800" dirty="0"/>
          </a:p>
        </p:txBody>
      </p:sp>
      <p:pic>
        <p:nvPicPr>
          <p:cNvPr id="6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008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664" y="4433635"/>
            <a:ext cx="856344" cy="5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943" y="4504029"/>
            <a:ext cx="592010" cy="5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836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>
                <a:solidFill>
                  <a:schemeClr val="bg1"/>
                </a:solidFill>
              </a:rPr>
              <a:t>01 </a:t>
            </a:r>
            <a:r>
              <a:rPr lang="es-ES" b="1" dirty="0" smtClean="0">
                <a:solidFill>
                  <a:schemeClr val="bg1"/>
                </a:solidFill>
              </a:rPr>
              <a:t>Tecnologías utilizadas</a:t>
            </a:r>
            <a:endParaRPr lang="es-ES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Requisitos Funcionales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ARDUINO </a:t>
            </a:r>
            <a:br>
              <a:rPr lang="es-ES" dirty="0" smtClean="0"/>
            </a:br>
            <a:r>
              <a:rPr lang="es-ES" dirty="0" smtClean="0"/>
              <a:t>VS </a:t>
            </a:r>
            <a:br>
              <a:rPr lang="es-ES" dirty="0" smtClean="0"/>
            </a:br>
            <a:r>
              <a:rPr lang="es-ES" dirty="0" smtClean="0"/>
              <a:t>RAPSBERRY</a:t>
            </a:r>
            <a:endParaRPr lang="es-ES" dirty="0"/>
          </a:p>
        </p:txBody>
      </p:sp>
      <p:pic>
        <p:nvPicPr>
          <p:cNvPr id="1028" name="Picture 4" descr="http://vignette4.wikia.nocookie.net/minecraftpe/images/c/c0/Raspberry_Pi_logo.png/revision/latest?cb=20141028163023&amp;path-prefix=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727" y="1415400"/>
            <a:ext cx="1830880" cy="231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24" y="1709465"/>
            <a:ext cx="2532952" cy="172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23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02 Requisitos Funcionales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32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REQUISITOS FUNCIONALES</a:t>
            </a:r>
            <a:endParaRPr lang="es-ES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777430"/>
              </p:ext>
            </p:extLst>
          </p:nvPr>
        </p:nvGraphicFramePr>
        <p:xfrm>
          <a:off x="1816100" y="1760072"/>
          <a:ext cx="5511800" cy="1793876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655320">
                  <a:extLst>
                    <a:ext uri="{9D8B030D-6E8A-4147-A177-3AD203B41FA5}">
                      <a16:colId xmlns:a16="http://schemas.microsoft.com/office/drawing/2014/main" xmlns="" val="3775376770"/>
                    </a:ext>
                  </a:extLst>
                </a:gridCol>
                <a:gridCol w="4856480">
                  <a:extLst>
                    <a:ext uri="{9D8B030D-6E8A-4147-A177-3AD203B41FA5}">
                      <a16:colId xmlns:a16="http://schemas.microsoft.com/office/drawing/2014/main" xmlns="" val="21977448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REQ.</a:t>
                      </a:r>
                      <a:endParaRPr lang="es-ES" sz="11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DESCRIPCIÓN</a:t>
                      </a:r>
                      <a:endParaRPr lang="es-ES" sz="11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10147647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Requisitos Funcionales Muestreo de Datos</a:t>
                      </a:r>
                      <a:endParaRPr lang="es-ES" sz="11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17981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RFMD01</a:t>
                      </a:r>
                      <a:endParaRPr lang="es-ES" sz="11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Se debe crear una página web, en la que se muestre la información </a:t>
                      </a:r>
                      <a:r>
                        <a:rPr lang="es-ES" sz="1100" dirty="0" smtClean="0">
                          <a:effectLst/>
                        </a:rPr>
                        <a:t>recogida.</a:t>
                      </a:r>
                      <a:endParaRPr lang="es-ES" sz="11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965984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RFMD02</a:t>
                      </a:r>
                      <a:endParaRPr lang="es-ES" sz="11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Los datos deben ser mostrados gráficamente en un diagrama de lineas.  </a:t>
                      </a:r>
                      <a:endParaRPr lang="es-ES" sz="11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757468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RFMD03</a:t>
                      </a:r>
                      <a:endParaRPr lang="es-ES" sz="11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Los diagramas deben de mostrar los datos recogidos por cada tecnología de forma separada.</a:t>
                      </a:r>
                      <a:endParaRPr lang="es-ES" sz="11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72613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RFMD04</a:t>
                      </a:r>
                      <a:endParaRPr lang="es-ES" sz="11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El color azul reflejara los datos recogidos por </a:t>
                      </a:r>
                      <a:r>
                        <a:rPr lang="es-ES" sz="1100" dirty="0" err="1" smtClean="0">
                          <a:effectLst/>
                        </a:rPr>
                        <a:t>Arduino</a:t>
                      </a:r>
                      <a:r>
                        <a:rPr lang="es-ES" sz="1100" dirty="0">
                          <a:effectLst/>
                        </a:rPr>
                        <a:t>, mientras que el color rosa reflejara los datos recogidos por Rapsberry. </a:t>
                      </a:r>
                      <a:endParaRPr lang="es-ES" sz="11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215299311"/>
                  </a:ext>
                </a:extLst>
              </a:tr>
            </a:tbl>
          </a:graphicData>
        </a:graphic>
      </p:graphicFrame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39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REQUISITOS NO FUNCIONALES</a:t>
            </a:r>
            <a:endParaRPr lang="es-E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610836"/>
              </p:ext>
            </p:extLst>
          </p:nvPr>
        </p:nvGraphicFramePr>
        <p:xfrm>
          <a:off x="1787526" y="1156140"/>
          <a:ext cx="5559205" cy="3141547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660956">
                  <a:extLst>
                    <a:ext uri="{9D8B030D-6E8A-4147-A177-3AD203B41FA5}">
                      <a16:colId xmlns:a16="http://schemas.microsoft.com/office/drawing/2014/main" xmlns="" val="2340969401"/>
                    </a:ext>
                  </a:extLst>
                </a:gridCol>
                <a:gridCol w="4898249">
                  <a:extLst>
                    <a:ext uri="{9D8B030D-6E8A-4147-A177-3AD203B41FA5}">
                      <a16:colId xmlns:a16="http://schemas.microsoft.com/office/drawing/2014/main" xmlns="" val="1250909584"/>
                    </a:ext>
                  </a:extLst>
                </a:gridCol>
              </a:tblGrid>
              <a:tr h="1653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REQ.</a:t>
                      </a:r>
                      <a:endParaRPr lang="es-ES" sz="10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DESCRIPCIÓN</a:t>
                      </a:r>
                      <a:endParaRPr lang="es-ES" sz="10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:a16="http://schemas.microsoft.com/office/drawing/2014/main" xmlns="" val="725726117"/>
                  </a:ext>
                </a:extLst>
              </a:tr>
              <a:tr h="165345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Requisitos No Funcionales Placas</a:t>
                      </a:r>
                      <a:endParaRPr lang="es-ES" sz="10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69610463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RNFP01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Conectividad Ethernet vía cable Ethernet </a:t>
                      </a:r>
                      <a:r>
                        <a:rPr lang="es-ES" sz="1000" dirty="0" smtClean="0">
                          <a:effectLst/>
                        </a:rPr>
                        <a:t>UTP.</a:t>
                      </a:r>
                      <a:endParaRPr lang="es-ES" sz="10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:a16="http://schemas.microsoft.com/office/drawing/2014/main" xmlns="" val="471227842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RNFP02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Conexión constante  a la </a:t>
                      </a:r>
                      <a:r>
                        <a:rPr lang="es-ES" sz="1000" dirty="0" smtClean="0">
                          <a:effectLst/>
                        </a:rPr>
                        <a:t>corriente.</a:t>
                      </a:r>
                      <a:endParaRPr lang="es-ES" sz="10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:a16="http://schemas.microsoft.com/office/drawing/2014/main" xmlns="" val="2328519813"/>
                  </a:ext>
                </a:extLst>
              </a:tr>
              <a:tr h="165345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Requisitos No Funcionales Recolección de Datos</a:t>
                      </a:r>
                      <a:endParaRPr lang="es-ES" sz="10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441155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RNFRD01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El lenguaje de programación debe de ser C</a:t>
                      </a:r>
                      <a:r>
                        <a:rPr lang="es-ES" sz="1000" dirty="0" smtClean="0">
                          <a:effectLst/>
                        </a:rPr>
                        <a:t>++.</a:t>
                      </a:r>
                      <a:endParaRPr lang="es-ES" sz="10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:a16="http://schemas.microsoft.com/office/drawing/2014/main" xmlns="" val="2983084713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RNFRD02</a:t>
                      </a:r>
                      <a:endParaRPr lang="es-ES" sz="10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Los datos deben ser recolectados en </a:t>
                      </a:r>
                      <a:r>
                        <a:rPr lang="es-ES" sz="1000" dirty="0" smtClean="0">
                          <a:effectLst/>
                        </a:rPr>
                        <a:t>Litros/hora.</a:t>
                      </a:r>
                      <a:endParaRPr lang="es-ES" sz="10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:a16="http://schemas.microsoft.com/office/drawing/2014/main" xmlns="" val="3688865330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RNFRD03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El retardo de la recolección de datos debe ser de </a:t>
                      </a:r>
                      <a:r>
                        <a:rPr lang="es-ES" sz="1000">
                          <a:effectLst/>
                        </a:rPr>
                        <a:t>1 </a:t>
                      </a:r>
                      <a:r>
                        <a:rPr lang="es-ES" sz="1000" smtClean="0">
                          <a:effectLst/>
                        </a:rPr>
                        <a:t>segundo.</a:t>
                      </a:r>
                      <a:endParaRPr lang="es-ES" sz="10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:a16="http://schemas.microsoft.com/office/drawing/2014/main" xmlns="" val="2348700974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RNFRD04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Los datos deben ser agrupados en una base de datos estructurada.</a:t>
                      </a:r>
                      <a:endParaRPr lang="es-ES" sz="10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:a16="http://schemas.microsoft.com/office/drawing/2014/main" xmlns="" val="224595553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RNFRD05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Cada observación contendrá el origen </a:t>
                      </a:r>
                      <a:r>
                        <a:rPr lang="es-ES" sz="1000" dirty="0" smtClean="0">
                          <a:effectLst/>
                        </a:rPr>
                        <a:t>(</a:t>
                      </a:r>
                      <a:r>
                        <a:rPr lang="es-ES" sz="1000" dirty="0" err="1">
                          <a:effectLst/>
                        </a:rPr>
                        <a:t>A</a:t>
                      </a:r>
                      <a:r>
                        <a:rPr lang="es-ES" sz="1000" dirty="0" err="1" smtClean="0">
                          <a:effectLst/>
                        </a:rPr>
                        <a:t>rduino</a:t>
                      </a:r>
                      <a:r>
                        <a:rPr lang="es-ES" sz="1000" dirty="0" smtClean="0">
                          <a:effectLst/>
                        </a:rPr>
                        <a:t> </a:t>
                      </a:r>
                      <a:r>
                        <a:rPr lang="es-ES" sz="1000" dirty="0">
                          <a:effectLst/>
                        </a:rPr>
                        <a:t>o </a:t>
                      </a:r>
                      <a:r>
                        <a:rPr lang="es-ES" sz="1000" dirty="0" err="1">
                          <a:effectLst/>
                        </a:rPr>
                        <a:t>R</a:t>
                      </a:r>
                      <a:r>
                        <a:rPr lang="es-ES" sz="1000" dirty="0" err="1" smtClean="0">
                          <a:effectLst/>
                        </a:rPr>
                        <a:t>apsberry</a:t>
                      </a:r>
                      <a:r>
                        <a:rPr lang="es-ES" sz="1000" dirty="0">
                          <a:effectLst/>
                        </a:rPr>
                        <a:t>), la medida, un id único y </a:t>
                      </a:r>
                      <a:r>
                        <a:rPr lang="es-ES" sz="1000" dirty="0" smtClean="0">
                          <a:effectLst/>
                        </a:rPr>
                        <a:t>la </a:t>
                      </a:r>
                      <a:r>
                        <a:rPr lang="es-ES" sz="1000" dirty="0">
                          <a:effectLst/>
                        </a:rPr>
                        <a:t>hora en la que fueron recogidos. </a:t>
                      </a:r>
                      <a:endParaRPr lang="es-ES" sz="10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:a16="http://schemas.microsoft.com/office/drawing/2014/main" xmlns="" val="3881586370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RNFRD06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390900" algn="l"/>
                        </a:tabLst>
                      </a:pPr>
                      <a:r>
                        <a:rPr lang="es-ES" sz="1000" dirty="0">
                          <a:effectLst/>
                        </a:rPr>
                        <a:t>Los datos han de ser almacenados de forma eficiente y segura.	</a:t>
                      </a:r>
                      <a:endParaRPr lang="es-ES" sz="10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:a16="http://schemas.microsoft.com/office/drawing/2014/main" xmlns="" val="2970315316"/>
                  </a:ext>
                </a:extLst>
              </a:tr>
            </a:tbl>
          </a:graphicData>
        </a:graphic>
      </p:graphicFrame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37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Requisitos Funcionales</a:t>
            </a: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9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DIAGRAMA FUNCIONAMIENTO ARDUINO</a:t>
            </a:r>
            <a:endParaRPr lang="es-ES" dirty="0"/>
          </a:p>
        </p:txBody>
      </p:sp>
      <p:pic>
        <p:nvPicPr>
          <p:cNvPr id="3" name="Imagen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85" y="1150751"/>
            <a:ext cx="539496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49" y="918645"/>
            <a:ext cx="3184633" cy="414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78069" y="2257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569180"/>
              </p:ext>
            </p:extLst>
          </p:nvPr>
        </p:nvGraphicFramePr>
        <p:xfrm>
          <a:off x="578069" y="2257425"/>
          <a:ext cx="3838575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r:id="rId6" imgW="3838687" imgH="2886095" progId="Visio.Drawing.15">
                  <p:embed/>
                </p:oleObj>
              </mc:Choice>
              <mc:Fallback>
                <p:oleObj r:id="rId6" imgW="3838687" imgH="288609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069" y="2257425"/>
                        <a:ext cx="3838575" cy="288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372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Requisitos Funcionales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71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565</Words>
  <Application>Microsoft Office PowerPoint</Application>
  <PresentationFormat>Presentación en pantalla (16:9)</PresentationFormat>
  <Paragraphs>139</Paragraphs>
  <Slides>15</Slides>
  <Notes>2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</vt:lpstr>
      <vt:lpstr>Corbel</vt:lpstr>
      <vt:lpstr>Georgia</vt:lpstr>
      <vt:lpstr>Muli</vt:lpstr>
      <vt:lpstr>Times New Roman</vt:lpstr>
      <vt:lpstr>1_Banquo template</vt:lpstr>
      <vt:lpstr>Visio.Drawing.15</vt:lpstr>
      <vt:lpstr>Grupo 6: IoT-TG3</vt:lpstr>
      <vt:lpstr>ÍNDICE</vt:lpstr>
      <vt:lpstr>ARDUINO  VS  RAPSBERRY</vt:lpstr>
      <vt:lpstr>ÍNDICE</vt:lpstr>
      <vt:lpstr>REQUISITOS FUNCIONALES</vt:lpstr>
      <vt:lpstr>REQUISITOS NO FUNCIONALES</vt:lpstr>
      <vt:lpstr>ÍNDICE</vt:lpstr>
      <vt:lpstr>DIAGRAMA FUNCIONAMIENTO ARDUINO</vt:lpstr>
      <vt:lpstr>ÍNDICE</vt:lpstr>
      <vt:lpstr>DIAGRAMA FUNCIONAMIENTO RAPSBERRY</vt:lpstr>
      <vt:lpstr>ÍNDICE</vt:lpstr>
      <vt:lpstr>Presentación de PowerPoint</vt:lpstr>
      <vt:lpstr>ÍNDICE</vt:lpstr>
      <vt:lpstr>COMPARATIVA</vt:lpstr>
      <vt:lpstr>GRACIAS  ¿DUDAS Y PREGUNTAS?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de las Cosas: Arduino &amp; Rapsberry</dc:title>
  <dc:creator>Moreno Moreno David</dc:creator>
  <cp:lastModifiedBy>Donaire García, Fernando</cp:lastModifiedBy>
  <cp:revision>107</cp:revision>
  <dcterms:modified xsi:type="dcterms:W3CDTF">2016-05-09T16:14:18Z</dcterms:modified>
</cp:coreProperties>
</file>